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1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FF23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38"/>
    <p:restoredTop sz="94674"/>
  </p:normalViewPr>
  <p:slideViewPr>
    <p:cSldViewPr>
      <p:cViewPr>
        <p:scale>
          <a:sx n="120" d="100"/>
          <a:sy n="120" d="100"/>
        </p:scale>
        <p:origin x="1816" y="2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6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44DC2-6A14-4FEE-B9D4-F4CB585A2C73}" type="datetimeFigureOut">
              <a:rPr lang="en-US" smtClean="0"/>
              <a:t>2/5/18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38456-18B0-4BA7-9DAB-E4C5A741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24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62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" r="1" b="1"/>
          <a:stretch/>
        </p:blipFill>
        <p:spPr>
          <a:xfrm>
            <a:off x="20" y="1"/>
            <a:ext cx="9143979" cy="42394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836" y="4559523"/>
            <a:ext cx="8176104" cy="1236440"/>
          </a:xfrm>
          <a:noFill/>
        </p:spPr>
        <p:txBody>
          <a:bodyPr>
            <a:normAutofit/>
          </a:bodyPr>
          <a:lstStyle/>
          <a:p>
            <a:r>
              <a:rPr lang="en-US" sz="3800" dirty="0"/>
              <a:t>Lab 3: Sequence Alignment and Homology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5867400"/>
            <a:ext cx="8176104" cy="681038"/>
          </a:xfrm>
          <a:noFill/>
        </p:spPr>
        <p:txBody>
          <a:bodyPr>
            <a:normAutofit/>
          </a:bodyPr>
          <a:lstStyle/>
          <a:p>
            <a:r>
              <a:rPr lang="en-US" sz="1300" dirty="0"/>
              <a:t>BIOL 4174/5174: Conservation Genetics Lab</a:t>
            </a:r>
          </a:p>
          <a:p>
            <a:r>
              <a:rPr lang="en-US" sz="1300" dirty="0" smtClean="0"/>
              <a:t>2/7/2018</a:t>
            </a:r>
          </a:p>
        </p:txBody>
      </p:sp>
      <p:sp>
        <p:nvSpPr>
          <p:cNvPr id="4" name="Rectangle 3"/>
          <p:cNvSpPr/>
          <p:nvPr/>
        </p:nvSpPr>
        <p:spPr>
          <a:xfrm>
            <a:off x="381000" y="6596390"/>
            <a:ext cx="847219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 smtClean="0"/>
              <a:t>Slides stolen shamelessly from Steve </a:t>
            </a:r>
            <a:r>
              <a:rPr lang="en-US" sz="1100" dirty="0" err="1" smtClean="0"/>
              <a:t>Mussmann’s</a:t>
            </a:r>
            <a:r>
              <a:rPr lang="en-US" sz="1100" dirty="0" smtClean="0"/>
              <a:t> 2016 Conservation Genetics course and Jeff Silberman’s 2012 Molecular Phylogenetics course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230624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76400"/>
            <a:ext cx="7067550" cy="457676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Homology vs homoplasy </a:t>
            </a:r>
          </a:p>
          <a:p>
            <a:r>
              <a:rPr lang="en-US" sz="2400" dirty="0" smtClean="0"/>
              <a:t>Local and global alignment </a:t>
            </a:r>
          </a:p>
          <a:p>
            <a:r>
              <a:rPr lang="en-US" sz="2400" dirty="0" smtClean="0"/>
              <a:t>Single sequence alignment, BLAST </a:t>
            </a:r>
          </a:p>
          <a:p>
            <a:r>
              <a:rPr lang="en-US" sz="2400" dirty="0" smtClean="0"/>
              <a:t>NCBI </a:t>
            </a:r>
            <a:r>
              <a:rPr lang="en-US" sz="2400" dirty="0" err="1" smtClean="0"/>
              <a:t>Genbank</a:t>
            </a:r>
            <a:endParaRPr lang="en-US" sz="2400" dirty="0" smtClean="0"/>
          </a:p>
          <a:p>
            <a:r>
              <a:rPr lang="en-US" sz="2400" dirty="0" smtClean="0"/>
              <a:t>Multiple Sequence Alignment? </a:t>
            </a:r>
          </a:p>
          <a:p>
            <a:r>
              <a:rPr lang="en-US" sz="2400" dirty="0" smtClean="0"/>
              <a:t>Lab </a:t>
            </a:r>
            <a:r>
              <a:rPr lang="en-US" sz="2400" dirty="0" err="1" smtClean="0"/>
              <a:t>todo</a:t>
            </a:r>
            <a:r>
              <a:rPr lang="en-US" sz="2400" dirty="0" smtClean="0"/>
              <a:t>: </a:t>
            </a:r>
          </a:p>
          <a:p>
            <a:pPr lvl="1"/>
            <a:r>
              <a:rPr lang="en-US" dirty="0" smtClean="0"/>
              <a:t>Script to add .</a:t>
            </a:r>
            <a:r>
              <a:rPr lang="en-US" dirty="0" err="1" smtClean="0"/>
              <a:t>bashrc</a:t>
            </a:r>
            <a:r>
              <a:rPr lang="en-US" dirty="0" smtClean="0"/>
              <a:t>, install </a:t>
            </a:r>
            <a:r>
              <a:rPr lang="en-US" dirty="0" err="1" smtClean="0"/>
              <a:t>clustalo</a:t>
            </a:r>
            <a:r>
              <a:rPr lang="en-US" dirty="0" smtClean="0"/>
              <a:t>, </a:t>
            </a:r>
            <a:r>
              <a:rPr lang="en-US" dirty="0" err="1" smtClean="0"/>
              <a:t>clustalw</a:t>
            </a:r>
            <a:r>
              <a:rPr lang="en-US" dirty="0" smtClean="0"/>
              <a:t>, </a:t>
            </a:r>
            <a:r>
              <a:rPr lang="en-US" dirty="0" err="1" smtClean="0"/>
              <a:t>clustalx</a:t>
            </a:r>
            <a:r>
              <a:rPr lang="en-US" dirty="0" smtClean="0"/>
              <a:t>, muscle. Make sure Mesquite installed </a:t>
            </a:r>
          </a:p>
          <a:p>
            <a:endParaRPr lang="en-US" sz="2400" dirty="0" smtClean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4488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701829" y="879676"/>
            <a:ext cx="980497" cy="771525"/>
            <a:chOff x="1905000" y="2514600"/>
            <a:chExt cx="1371600" cy="1219200"/>
          </a:xfrm>
        </p:grpSpPr>
        <p:sp>
          <p:nvSpPr>
            <p:cNvPr id="43" name="Round Same Side Corner Rectangle 42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103433" y="2005954"/>
            <a:ext cx="980497" cy="771525"/>
            <a:chOff x="1905000" y="2514600"/>
            <a:chExt cx="1371600" cy="1219200"/>
          </a:xfrm>
        </p:grpSpPr>
        <p:sp>
          <p:nvSpPr>
            <p:cNvPr id="40" name="Round Same Side Corner Rectangle 39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390944" y="2007024"/>
            <a:ext cx="980497" cy="771525"/>
            <a:chOff x="1905000" y="2514600"/>
            <a:chExt cx="1371600" cy="1219200"/>
          </a:xfrm>
        </p:grpSpPr>
        <p:sp>
          <p:nvSpPr>
            <p:cNvPr id="37" name="Round Same Side Corner Rectangle 36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218362" y="3327601"/>
            <a:ext cx="980497" cy="771525"/>
            <a:chOff x="1905000" y="2514600"/>
            <a:chExt cx="1371600" cy="1219200"/>
          </a:xfrm>
        </p:grpSpPr>
        <p:sp>
          <p:nvSpPr>
            <p:cNvPr id="34" name="Round Same Side Corner Rectangle 33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505873" y="3328671"/>
            <a:ext cx="980497" cy="771525"/>
            <a:chOff x="1905000" y="2514600"/>
            <a:chExt cx="1371600" cy="1219200"/>
          </a:xfrm>
        </p:grpSpPr>
        <p:sp>
          <p:nvSpPr>
            <p:cNvPr id="31" name="Round Same Side Corner Rectangle 30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793384" y="3329048"/>
            <a:ext cx="980497" cy="771525"/>
            <a:chOff x="1905000" y="2514600"/>
            <a:chExt cx="1371600" cy="1219200"/>
          </a:xfrm>
        </p:grpSpPr>
        <p:sp>
          <p:nvSpPr>
            <p:cNvPr id="28" name="Round Same Side Corner Rectangle 27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080895" y="3330118"/>
            <a:ext cx="980497" cy="771525"/>
            <a:chOff x="1905000" y="2514600"/>
            <a:chExt cx="1371600" cy="1219200"/>
          </a:xfrm>
        </p:grpSpPr>
        <p:sp>
          <p:nvSpPr>
            <p:cNvPr id="25" name="Round Same Side Corner Rectangle 24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793384" y="1120778"/>
            <a:ext cx="826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/Users</a:t>
            </a:r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4103433" y="2303991"/>
            <a:ext cx="979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</a:t>
            </a:r>
            <a:r>
              <a:rPr lang="en-US" sz="1200" dirty="0" err="1" smtClean="0"/>
              <a:t>ConsGen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2203692" y="3616923"/>
            <a:ext cx="979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/Desktop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3496843" y="3616922"/>
            <a:ext cx="10559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/Documents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4793782" y="3616922"/>
            <a:ext cx="979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/Downloads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6076744" y="3616921"/>
            <a:ext cx="979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/local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5390147" y="2227025"/>
            <a:ext cx="979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Other user accounts</a:t>
            </a:r>
            <a:endParaRPr lang="en-US" sz="1200" dirty="0"/>
          </a:p>
        </p:txBody>
      </p:sp>
      <p:cxnSp>
        <p:nvCxnSpPr>
          <p:cNvPr id="19" name="Straight Connector 18"/>
          <p:cNvCxnSpPr>
            <a:stCxn id="45" idx="2"/>
            <a:endCxn id="41" idx="0"/>
          </p:cNvCxnSpPr>
          <p:nvPr/>
        </p:nvCxnSpPr>
        <p:spPr>
          <a:xfrm flipH="1">
            <a:off x="4593682" y="1651201"/>
            <a:ext cx="598396" cy="402973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45" idx="2"/>
            <a:endCxn id="38" idx="0"/>
          </p:cNvCxnSpPr>
          <p:nvPr/>
        </p:nvCxnSpPr>
        <p:spPr>
          <a:xfrm>
            <a:off x="5192078" y="1651201"/>
            <a:ext cx="689115" cy="40404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42" idx="2"/>
            <a:endCxn id="35" idx="0"/>
          </p:cNvCxnSpPr>
          <p:nvPr/>
        </p:nvCxnSpPr>
        <p:spPr>
          <a:xfrm flipH="1">
            <a:off x="2708611" y="2777479"/>
            <a:ext cx="1885071" cy="5983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42" idx="2"/>
            <a:endCxn id="32" idx="0"/>
          </p:cNvCxnSpPr>
          <p:nvPr/>
        </p:nvCxnSpPr>
        <p:spPr>
          <a:xfrm flipH="1">
            <a:off x="3996122" y="2777479"/>
            <a:ext cx="597560" cy="5994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42" idx="2"/>
            <a:endCxn id="29" idx="0"/>
          </p:cNvCxnSpPr>
          <p:nvPr/>
        </p:nvCxnSpPr>
        <p:spPr>
          <a:xfrm>
            <a:off x="4593682" y="2777479"/>
            <a:ext cx="689951" cy="59978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2" idx="2"/>
            <a:endCxn id="26" idx="0"/>
          </p:cNvCxnSpPr>
          <p:nvPr/>
        </p:nvCxnSpPr>
        <p:spPr>
          <a:xfrm>
            <a:off x="4593682" y="2777479"/>
            <a:ext cx="1977462" cy="60085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48" name="Group 47"/>
          <p:cNvGrpSpPr/>
          <p:nvPr/>
        </p:nvGrpSpPr>
        <p:grpSpPr>
          <a:xfrm>
            <a:off x="2217603" y="4459104"/>
            <a:ext cx="980497" cy="771525"/>
            <a:chOff x="1905000" y="2514600"/>
            <a:chExt cx="1371600" cy="1219200"/>
          </a:xfrm>
        </p:grpSpPr>
        <p:sp>
          <p:nvSpPr>
            <p:cNvPr id="49" name="Round Same Side Corner Rectangle 48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2" name="Straight Connector 51"/>
          <p:cNvCxnSpPr>
            <a:stCxn id="36" idx="2"/>
            <a:endCxn id="50" idx="0"/>
          </p:cNvCxnSpPr>
          <p:nvPr/>
        </p:nvCxnSpPr>
        <p:spPr>
          <a:xfrm flipH="1">
            <a:off x="2707852" y="4099126"/>
            <a:ext cx="759" cy="4081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2212655" y="4748423"/>
            <a:ext cx="979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/username</a:t>
            </a:r>
            <a:endParaRPr lang="en-US" sz="1200" dirty="0"/>
          </a:p>
        </p:txBody>
      </p:sp>
      <p:sp>
        <p:nvSpPr>
          <p:cNvPr id="57" name="TextBox 56"/>
          <p:cNvSpPr txBox="1"/>
          <p:nvPr/>
        </p:nvSpPr>
        <p:spPr>
          <a:xfrm>
            <a:off x="4419600" y="5791200"/>
            <a:ext cx="4630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want to </a:t>
            </a:r>
            <a:r>
              <a:rPr lang="en-US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</a:t>
            </a:r>
            <a:r>
              <a:rPr lang="en-US" dirty="0" smtClean="0"/>
              <a:t> to this directory:</a:t>
            </a:r>
            <a:endParaRPr lang="en-US" dirty="0" smtClean="0"/>
          </a:p>
          <a:p>
            <a:r>
              <a:rPr lang="en-US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~/Desktop/username/ConsGen2018</a:t>
            </a:r>
            <a:endParaRPr lang="en-US" dirty="0"/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3276600" y="6019800"/>
            <a:ext cx="990600" cy="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371600" y="152400"/>
            <a:ext cx="716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3200" b="1" u="sng" dirty="0" smtClean="0"/>
              <a:t>FIRST</a:t>
            </a:r>
            <a:r>
              <a:rPr lang="en-US" sz="3200" dirty="0" smtClean="0"/>
              <a:t> update class materials: </a:t>
            </a:r>
            <a:r>
              <a:rPr lang="en-US" sz="32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32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</a:t>
            </a:r>
            <a:r>
              <a:rPr lang="en-US" sz="32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ll</a:t>
            </a:r>
            <a:endParaRPr lang="en-US" sz="3200" dirty="0"/>
          </a:p>
        </p:txBody>
      </p:sp>
      <p:sp>
        <p:nvSpPr>
          <p:cNvPr id="60" name="TextBox 59"/>
          <p:cNvSpPr txBox="1"/>
          <p:nvPr/>
        </p:nvSpPr>
        <p:spPr>
          <a:xfrm>
            <a:off x="1066800" y="2058817"/>
            <a:ext cx="2546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shortcut to your home directory is </a:t>
            </a:r>
            <a:r>
              <a:rPr lang="en-US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~/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1" name="Straight Arrow Connector 60"/>
          <p:cNvCxnSpPr>
            <a:stCxn id="60" idx="3"/>
          </p:cNvCxnSpPr>
          <p:nvPr/>
        </p:nvCxnSpPr>
        <p:spPr>
          <a:xfrm flipV="1">
            <a:off x="3613185" y="2381141"/>
            <a:ext cx="429706" cy="842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2209800" y="5562600"/>
            <a:ext cx="980497" cy="771525"/>
            <a:chOff x="1905000" y="2514600"/>
            <a:chExt cx="1371600" cy="1219200"/>
          </a:xfrm>
        </p:grpSpPr>
        <p:sp>
          <p:nvSpPr>
            <p:cNvPr id="63" name="Round Same Side Corner Rectangle 62"/>
            <p:cNvSpPr/>
            <p:nvPr/>
          </p:nvSpPr>
          <p:spPr>
            <a:xfrm>
              <a:off x="1981200" y="2514600"/>
              <a:ext cx="457200" cy="381000"/>
            </a:xfrm>
            <a:prstGeom prst="round2Same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1905000" y="2590800"/>
              <a:ext cx="1371600" cy="99060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ounded Rectangle 64"/>
            <p:cNvSpPr/>
            <p:nvPr/>
          </p:nvSpPr>
          <p:spPr>
            <a:xfrm>
              <a:off x="1905000" y="2743200"/>
              <a:ext cx="1371600" cy="990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6" name="Straight Connector 65"/>
          <p:cNvCxnSpPr/>
          <p:nvPr/>
        </p:nvCxnSpPr>
        <p:spPr>
          <a:xfrm flipH="1">
            <a:off x="2700049" y="5202622"/>
            <a:ext cx="759" cy="4081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2204852" y="5851919"/>
            <a:ext cx="979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/ConsGen2018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06542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620000" cy="4576762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Homolog</a:t>
            </a:r>
            <a:r>
              <a:rPr lang="en-US" sz="2400" dirty="0" smtClean="0"/>
              <a:t>: Identity or similarity due to </a:t>
            </a:r>
            <a:r>
              <a:rPr lang="en-US" sz="2400" u="sng" dirty="0" smtClean="0"/>
              <a:t>common ancestry</a:t>
            </a:r>
            <a:endParaRPr lang="en-US" sz="2400" dirty="0" smtClean="0"/>
          </a:p>
          <a:p>
            <a:pPr lvl="1"/>
            <a:r>
              <a:rPr lang="en-US" sz="2400" dirty="0" smtClean="0"/>
              <a:t>Features in different taxa are homologous if their similarity is a result of common ancestry </a:t>
            </a:r>
          </a:p>
          <a:p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505200" y="0"/>
            <a:ext cx="2667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smtClean="0"/>
              <a:t>Homology</a:t>
            </a:r>
            <a:endParaRPr lang="en-US" sz="44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895600"/>
            <a:ext cx="6580262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102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1447800"/>
            <a:ext cx="3429000" cy="24384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Two apparently dissimilar features can be </a:t>
            </a:r>
            <a:r>
              <a:rPr lang="en-US" sz="2400" dirty="0" smtClean="0">
                <a:solidFill>
                  <a:srgbClr val="FF0000"/>
                </a:solidFill>
              </a:rPr>
              <a:t>homologous </a:t>
            </a:r>
            <a:r>
              <a:rPr lang="en-US" sz="2400" dirty="0" smtClean="0"/>
              <a:t>if they are modified forms (states) of a feature in common ancestor</a:t>
            </a:r>
          </a:p>
          <a:p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505200" y="0"/>
            <a:ext cx="2667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smtClean="0"/>
              <a:t>Homology</a:t>
            </a:r>
            <a:endParaRPr lang="en-US" sz="44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90600"/>
            <a:ext cx="5084748" cy="25908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114800"/>
            <a:ext cx="8305800" cy="2438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400" dirty="0" smtClean="0"/>
              <a:t>Arm structures </a:t>
            </a:r>
            <a:r>
              <a:rPr lang="en-US" sz="2400" dirty="0" smtClean="0">
                <a:solidFill>
                  <a:srgbClr val="FF0000"/>
                </a:solidFill>
              </a:rPr>
              <a:t>homologous </a:t>
            </a:r>
            <a:r>
              <a:rPr lang="en-US" sz="2400" dirty="0" smtClean="0"/>
              <a:t>although superficially different</a:t>
            </a:r>
          </a:p>
          <a:p>
            <a:pPr>
              <a:spcAft>
                <a:spcPts val="1200"/>
              </a:spcAft>
            </a:pPr>
            <a:r>
              <a:rPr lang="en-US" sz="2400" dirty="0" smtClean="0"/>
              <a:t>Differences reflect modifications of same ancestral structures </a:t>
            </a:r>
          </a:p>
          <a:p>
            <a:pPr>
              <a:spcAft>
                <a:spcPts val="1200"/>
              </a:spcAft>
            </a:pPr>
            <a:r>
              <a:rPr lang="en-US" sz="2400" dirty="0" smtClean="0"/>
              <a:t>Bird and bat wings: Homologous as forearms, NOT homologous as wings (common ancestor could not fly)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endParaRPr lang="en-US" sz="2400" dirty="0" smtClean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920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09600" y="381000"/>
            <a:ext cx="8305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When two species have identical character states</a:t>
            </a:r>
            <a:r>
              <a:rPr lang="en-US" sz="4000" smtClean="0"/>
              <a:t>, this may reflect:</a:t>
            </a:r>
            <a:endParaRPr lang="en-US" sz="40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286000"/>
            <a:ext cx="8305800" cy="426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800" b="1" u="sng" dirty="0" smtClean="0"/>
              <a:t>HOMOLOGY</a:t>
            </a:r>
            <a:r>
              <a:rPr lang="en-US" sz="2800" dirty="0" smtClean="0"/>
              <a:t>: Both species inherited that character state from a common ancestor, which possessed the same state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800" b="1" u="sng" dirty="0" smtClean="0"/>
              <a:t>HOMOPLASY</a:t>
            </a:r>
            <a:r>
              <a:rPr lang="en-US" sz="2800" dirty="0" smtClean="0"/>
              <a:t>: The similarity evolved </a:t>
            </a:r>
            <a:r>
              <a:rPr lang="en-US" sz="2800" dirty="0" err="1" smtClean="0"/>
              <a:t>indepentendly</a:t>
            </a:r>
            <a:r>
              <a:rPr lang="en-US" sz="2800" dirty="0" smtClean="0"/>
              <a:t> in the two species; similarity NOT due to common ancestry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/>
          </a:p>
          <a:p>
            <a:pPr marL="0" indent="0" algn="ctr">
              <a:spcAft>
                <a:spcPts val="1200"/>
              </a:spcAft>
              <a:buNone/>
            </a:pPr>
            <a:r>
              <a:rPr lang="en-US" sz="2800" dirty="0" smtClean="0"/>
              <a:t>*Only </a:t>
            </a:r>
            <a:r>
              <a:rPr lang="en-US" sz="2800" b="1" dirty="0" smtClean="0"/>
              <a:t>homologous similarity </a:t>
            </a:r>
            <a:r>
              <a:rPr lang="en-US" sz="2800" dirty="0" smtClean="0"/>
              <a:t>reflects common ancestry*</a:t>
            </a:r>
            <a:endParaRPr lang="en-US" sz="2800" dirty="0"/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endParaRPr lang="en-US" sz="2800" dirty="0" smtClean="0"/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endParaRPr lang="en-US" sz="2800" dirty="0" smtClean="0"/>
          </a:p>
          <a:p>
            <a:endParaRPr lang="en-US" sz="2800" dirty="0" smtClean="0">
              <a:solidFill>
                <a:srgbClr val="FF0000"/>
              </a:solidFill>
            </a:endParaRPr>
          </a:p>
          <a:p>
            <a:endParaRPr lang="en-US" sz="2800" dirty="0" smtClean="0"/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96524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09600" y="381000"/>
            <a:ext cx="8305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Two basic sources of homoplasy: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81200"/>
            <a:ext cx="8153400" cy="412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72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09600" y="152400"/>
            <a:ext cx="83058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 smtClean="0"/>
              <a:t>Molecular Homology: Sequence alignment</a:t>
            </a:r>
            <a:endParaRPr lang="en-US" sz="4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2192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 smtClean="0"/>
              <a:t>Statement of homology at level of: </a:t>
            </a:r>
          </a:p>
          <a:p>
            <a:pPr lvl="1"/>
            <a:r>
              <a:rPr lang="en-US" sz="2500" dirty="0" smtClean="0"/>
              <a:t>Individual nucleotide in DNA sequence </a:t>
            </a:r>
          </a:p>
          <a:p>
            <a:pPr lvl="1"/>
            <a:r>
              <a:rPr lang="en-US" sz="2500" dirty="0" smtClean="0"/>
              <a:t>Amino acids (</a:t>
            </a:r>
            <a:r>
              <a:rPr lang="en-US" sz="2500" u="sng" dirty="0" smtClean="0"/>
              <a:t>in coding genes</a:t>
            </a:r>
            <a:r>
              <a:rPr lang="en-US" sz="2500" dirty="0" smtClean="0"/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/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endParaRPr lang="en-US" sz="2800" dirty="0" smtClean="0"/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endParaRPr lang="en-US" sz="2800" dirty="0" smtClean="0"/>
          </a:p>
          <a:p>
            <a:endParaRPr lang="en-US" sz="2800" dirty="0" smtClean="0">
              <a:solidFill>
                <a:srgbClr val="FF0000"/>
              </a:solidFill>
            </a:endParaRPr>
          </a:p>
          <a:p>
            <a:endParaRPr lang="en-US" sz="2800" dirty="0" smtClean="0"/>
          </a:p>
          <a:p>
            <a:pPr lvl="1"/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9400"/>
            <a:ext cx="9144000" cy="346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3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09600" y="2895600"/>
            <a:ext cx="81605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/>
              <a:t>**Important: Homology is a hypothesis**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102265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2232</TotalTime>
  <Words>288</Words>
  <Application>Microsoft Macintosh PowerPoint</Application>
  <PresentationFormat>On-screen Show (4:3)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Courier New</vt:lpstr>
      <vt:lpstr>Arial</vt:lpstr>
      <vt:lpstr>Office Theme</vt:lpstr>
      <vt:lpstr>Lab 3: Sequence Alignment and Homology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Lab Introduction</dc:title>
  <dc:creator>Steve</dc:creator>
  <cp:lastModifiedBy>Tyler Chafin</cp:lastModifiedBy>
  <cp:revision>139</cp:revision>
  <cp:lastPrinted>2014-01-15T01:50:06Z</cp:lastPrinted>
  <dcterms:created xsi:type="dcterms:W3CDTF">2006-08-16T00:00:00Z</dcterms:created>
  <dcterms:modified xsi:type="dcterms:W3CDTF">2018-02-05T18:24:37Z</dcterms:modified>
</cp:coreProperties>
</file>

<file path=docProps/thumbnail.jpeg>
</file>